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9144000"/>
  <p:notesSz cx="6858000" cy="9144000"/>
  <p:embeddedFontLst>
    <p:embeddedFont>
      <p:font typeface="Pacifico"/>
      <p:regular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9" roundtripDataSignature="AMtx7mgZKSuspG1PSdDQwME3Z7Es5wV1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customschemas.google.com/relationships/presentationmetadata" Target="metadata"/><Relationship Id="rId6" Type="http://schemas.openxmlformats.org/officeDocument/2006/relationships/slide" Target="slides/slide2.xml"/><Relationship Id="rId18" Type="http://schemas.openxmlformats.org/officeDocument/2006/relationships/font" Target="fonts/Pacific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a1fb981ee_9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a1fb981ee_9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a1fb981ee_9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a1fb981ee_9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a1fb981ee_9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a1fb981ee_9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a1fb981ee_2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a1fb981ee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a1fb981ee_6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a1fb981ee_6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a1fb981ee_4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a1fb981ee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a1fb981ee_2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a1fb981ee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a1fb981ee_4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a1fb981ee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ES"/>
              <a:t>Lo que se busca denotar en la imagen izquierda es el agobio que genera tener varias opciones y no estar seguro de cual escoger o algo así.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a1fb981ee_9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a1fb981ee_9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a1fb981ee_9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a1fb981ee_9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a1fb981ee_9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a1fb981ee_9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5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6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7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8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9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54" name="Google Shape;54;p11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52400" y="1075575"/>
            <a:ext cx="8797525" cy="45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8" name="Google Shape;58;p12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1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3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1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7.png"/><Relationship Id="rId6" Type="http://schemas.openxmlformats.org/officeDocument/2006/relationships/image" Target="../media/image26.jpg"/><Relationship Id="rId7" Type="http://schemas.openxmlformats.org/officeDocument/2006/relationships/image" Target="../media/image24.png"/><Relationship Id="rId8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hyperlink" Target="mailto:sbeltrana@unal.edu.co" TargetMode="External"/><Relationship Id="rId9" Type="http://schemas.openxmlformats.org/officeDocument/2006/relationships/image" Target="../media/image25.png"/><Relationship Id="rId5" Type="http://schemas.openxmlformats.org/officeDocument/2006/relationships/image" Target="../media/image30.png"/><Relationship Id="rId6" Type="http://schemas.openxmlformats.org/officeDocument/2006/relationships/hyperlink" Target="mailto:dfrobledom@unal.edu.co" TargetMode="External"/><Relationship Id="rId7" Type="http://schemas.openxmlformats.org/officeDocument/2006/relationships/image" Target="../media/image28.png"/><Relationship Id="rId8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jp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g7a1fb981ee_9_27"/>
          <p:cNvPicPr preferRelativeResize="0"/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>
            <a:off x="26850" y="0"/>
            <a:ext cx="9143999" cy="57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7a1fb981ee_9_27"/>
          <p:cNvSpPr txBox="1"/>
          <p:nvPr>
            <p:ph idx="1" type="body"/>
          </p:nvPr>
        </p:nvSpPr>
        <p:spPr>
          <a:xfrm>
            <a:off x="857872" y="2048425"/>
            <a:ext cx="3054900" cy="799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ES" sz="2400">
                <a:latin typeface="Pacifico"/>
                <a:ea typeface="Pacifico"/>
                <a:cs typeface="Pacifico"/>
                <a:sym typeface="Pacifico"/>
              </a:rPr>
              <a:t>A</a:t>
            </a:r>
            <a:r>
              <a:rPr b="1" lang="es-ES" sz="2400">
                <a:latin typeface="Pacifico"/>
                <a:ea typeface="Pacifico"/>
                <a:cs typeface="Pacifico"/>
                <a:sym typeface="Pacifico"/>
              </a:rPr>
              <a:t>nuncios en el sitio</a:t>
            </a:r>
            <a:endParaRPr b="1" sz="24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72" name="Google Shape;172;g7a1fb981ee_9_27"/>
          <p:cNvSpPr txBox="1"/>
          <p:nvPr>
            <p:ph type="title"/>
          </p:nvPr>
        </p:nvSpPr>
        <p:spPr>
          <a:xfrm>
            <a:off x="857875" y="840025"/>
            <a:ext cx="7886700" cy="1056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Impact"/>
                <a:ea typeface="Impact"/>
                <a:cs typeface="Impact"/>
                <a:sym typeface="Impact"/>
              </a:rPr>
              <a:t>Modelo de Negocio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73" name="Google Shape;173;g7a1fb981ee_9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50" y="2487362"/>
            <a:ext cx="3489575" cy="1883275"/>
          </a:xfrm>
          <a:prstGeom prst="rect">
            <a:avLst/>
          </a:prstGeom>
          <a:noFill/>
          <a:ln>
            <a:noFill/>
          </a:ln>
          <a:effectLst>
            <a:outerShdw rotWithShape="0" algn="bl" dir="3120000" dist="171450">
              <a:srgbClr val="000000">
                <a:alpha val="96000"/>
              </a:srgbClr>
            </a:outerShdw>
          </a:effectLst>
        </p:spPr>
      </p:pic>
      <p:pic>
        <p:nvPicPr>
          <p:cNvPr id="174" name="Google Shape;174;g7a1fb981ee_9_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6988" y="3127392"/>
            <a:ext cx="3489574" cy="1883271"/>
          </a:xfrm>
          <a:prstGeom prst="rect">
            <a:avLst/>
          </a:prstGeom>
          <a:noFill/>
          <a:ln>
            <a:noFill/>
          </a:ln>
          <a:effectLst>
            <a:outerShdw rotWithShape="0" algn="bl" dir="1920000" dist="171450">
              <a:srgbClr val="000000">
                <a:alpha val="83000"/>
              </a:srgbClr>
            </a:outerShdw>
          </a:effectLst>
        </p:spPr>
      </p:pic>
      <p:sp>
        <p:nvSpPr>
          <p:cNvPr id="175" name="Google Shape;175;g7a1fb981ee_9_27"/>
          <p:cNvSpPr txBox="1"/>
          <p:nvPr/>
        </p:nvSpPr>
        <p:spPr>
          <a:xfrm>
            <a:off x="5247050" y="2563550"/>
            <a:ext cx="325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latin typeface="Pacifico"/>
                <a:ea typeface="Pacifico"/>
                <a:cs typeface="Pacifico"/>
                <a:sym typeface="Pacifico"/>
              </a:rPr>
              <a:t>Destaca tu inmueble</a:t>
            </a:r>
            <a:endParaRPr b="1" sz="2400"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g7a1fb981ee_9_38"/>
          <p:cNvPicPr preferRelativeResize="0"/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>
            <a:off x="0" y="0"/>
            <a:ext cx="9143999" cy="5793226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7a1fb981ee_9_38"/>
          <p:cNvSpPr txBox="1"/>
          <p:nvPr>
            <p:ph type="title"/>
          </p:nvPr>
        </p:nvSpPr>
        <p:spPr>
          <a:xfrm>
            <a:off x="628650" y="1033125"/>
            <a:ext cx="7886700" cy="1056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Impact"/>
                <a:ea typeface="Impact"/>
                <a:cs typeface="Impact"/>
                <a:sym typeface="Impact"/>
              </a:rPr>
              <a:t>Inversión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82" name="Google Shape;182;g7a1fb981ee_9_38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>
            <a:off x="418250" y="2247000"/>
            <a:ext cx="1800000" cy="1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7a1fb981ee_9_38"/>
          <p:cNvSpPr/>
          <p:nvPr/>
        </p:nvSpPr>
        <p:spPr>
          <a:xfrm>
            <a:off x="2276838" y="2426500"/>
            <a:ext cx="1107300" cy="1056000"/>
          </a:xfrm>
          <a:prstGeom prst="mathPlus">
            <a:avLst>
              <a:gd fmla="val 11778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g7a1fb981ee_9_38"/>
          <p:cNvPicPr preferRelativeResize="0"/>
          <p:nvPr/>
        </p:nvPicPr>
        <p:blipFill rotWithShape="1">
          <a:blip r:embed="rId5">
            <a:alphaModFix amt="71000"/>
          </a:blip>
          <a:srcRect b="10514" l="0" r="0" t="0"/>
          <a:stretch/>
        </p:blipFill>
        <p:spPr>
          <a:xfrm>
            <a:off x="3494150" y="2247000"/>
            <a:ext cx="1800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7a1fb981ee_9_38"/>
          <p:cNvPicPr preferRelativeResize="0"/>
          <p:nvPr/>
        </p:nvPicPr>
        <p:blipFill>
          <a:blip r:embed="rId6">
            <a:alphaModFix amt="87000"/>
          </a:blip>
          <a:stretch>
            <a:fillRect/>
          </a:stretch>
        </p:blipFill>
        <p:spPr>
          <a:xfrm>
            <a:off x="6570050" y="2979275"/>
            <a:ext cx="2160000" cy="1620000"/>
          </a:xfrm>
          <a:prstGeom prst="rect">
            <a:avLst/>
          </a:prstGeom>
          <a:noFill/>
          <a:ln>
            <a:noFill/>
          </a:ln>
          <a:effectLst>
            <a:outerShdw rotWithShape="0" algn="bl" dir="2760000" dist="228600">
              <a:srgbClr val="000000"/>
            </a:outerShdw>
          </a:effectLst>
        </p:spPr>
      </p:pic>
      <p:pic>
        <p:nvPicPr>
          <p:cNvPr id="186" name="Google Shape;186;g7a1fb981ee_9_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8250" y="3976775"/>
            <a:ext cx="1800000" cy="12600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st="38100">
              <a:srgbClr val="000000">
                <a:alpha val="96000"/>
              </a:srgbClr>
            </a:outerShdw>
          </a:effectLst>
        </p:spPr>
      </p:pic>
      <p:sp>
        <p:nvSpPr>
          <p:cNvPr id="187" name="Google Shape;187;g7a1fb981ee_9_38"/>
          <p:cNvSpPr/>
          <p:nvPr/>
        </p:nvSpPr>
        <p:spPr>
          <a:xfrm>
            <a:off x="2276850" y="4078775"/>
            <a:ext cx="1107300" cy="1056000"/>
          </a:xfrm>
          <a:prstGeom prst="mathPlus">
            <a:avLst>
              <a:gd fmla="val 11778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g7a1fb981ee_9_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42750" y="3963400"/>
            <a:ext cx="1799999" cy="1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7a1fb981ee_9_38"/>
          <p:cNvSpPr/>
          <p:nvPr/>
        </p:nvSpPr>
        <p:spPr>
          <a:xfrm>
            <a:off x="5556638" y="3641150"/>
            <a:ext cx="789300" cy="3981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g7a1fb981ee_9_44"/>
          <p:cNvPicPr preferRelativeResize="0"/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>
            <a:off x="0" y="0"/>
            <a:ext cx="9143999" cy="58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7a1fb981ee_9_44"/>
          <p:cNvSpPr txBox="1"/>
          <p:nvPr>
            <p:ph type="title"/>
          </p:nvPr>
        </p:nvSpPr>
        <p:spPr>
          <a:xfrm>
            <a:off x="628650" y="810950"/>
            <a:ext cx="7886700" cy="1056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latin typeface="Impact"/>
                <a:ea typeface="Impact"/>
                <a:cs typeface="Impact"/>
                <a:sym typeface="Impact"/>
              </a:rPr>
              <a:t>Contacto</a:t>
            </a:r>
            <a:endParaRPr b="1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96" name="Google Shape;196;g7a1fb981ee_9_44"/>
          <p:cNvSpPr/>
          <p:nvPr/>
        </p:nvSpPr>
        <p:spPr>
          <a:xfrm>
            <a:off x="539825" y="2042600"/>
            <a:ext cx="3121200" cy="14721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    </a:t>
            </a:r>
            <a:r>
              <a:rPr lang="es-ES" sz="12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Sebastian Beltran Arenas</a:t>
            </a:r>
            <a:endParaRPr sz="1200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    </a:t>
            </a:r>
            <a:r>
              <a:rPr lang="es-ES" sz="1200" u="sng">
                <a:solidFill>
                  <a:srgbClr val="1155CC"/>
                </a:solidFill>
                <a:latin typeface="Pacifico"/>
                <a:ea typeface="Pacifico"/>
                <a:cs typeface="Pacifico"/>
                <a:sym typeface="Pacific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sbeltrana@unal.edu.co</a:t>
            </a:r>
            <a:endParaRPr sz="1200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3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    </a:t>
            </a:r>
            <a:r>
              <a:rPr lang="es-ES" sz="12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3007904147</a:t>
            </a:r>
            <a:endParaRPr sz="1200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197" name="Google Shape;197;g7a1fb981ee_9_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2900" y="2616638"/>
            <a:ext cx="252000" cy="2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7a1fb981ee_9_44"/>
          <p:cNvSpPr/>
          <p:nvPr/>
        </p:nvSpPr>
        <p:spPr>
          <a:xfrm>
            <a:off x="539825" y="3961300"/>
            <a:ext cx="3121200" cy="14721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dk1"/>
                </a:solidFill>
              </a:rPr>
              <a:t>    </a:t>
            </a:r>
            <a:r>
              <a:rPr lang="es-ES" sz="12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Daniel Fernando Robledo Mesa</a:t>
            </a:r>
            <a:endParaRPr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dk1"/>
                </a:solidFill>
              </a:rPr>
              <a:t>     </a:t>
            </a:r>
            <a:r>
              <a:rPr lang="es-ES" sz="1200" u="sng">
                <a:solidFill>
                  <a:srgbClr val="1155CC"/>
                </a:solidFill>
                <a:latin typeface="Pacifico"/>
                <a:ea typeface="Pacifico"/>
                <a:cs typeface="Pacifico"/>
                <a:sym typeface="Pacific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dfrobledom@unal.edu.co</a:t>
            </a:r>
            <a:endParaRPr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    </a:t>
            </a:r>
            <a:r>
              <a:rPr lang="es-ES" sz="12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3214276869</a:t>
            </a:r>
            <a:endParaRPr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199" name="Google Shape;199;g7a1fb981ee_9_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2900" y="4575888"/>
            <a:ext cx="2520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7a1fb981ee_9_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44238" y="4993680"/>
            <a:ext cx="2520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7a1fb981ee_9_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44225" y="3059430"/>
            <a:ext cx="2520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7a1fb981ee_9_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68277" y="2023450"/>
            <a:ext cx="2796477" cy="272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7a1fb981ee_9_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81725" y="2190000"/>
            <a:ext cx="195307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7a1fb981ee_9_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93051" y="4132472"/>
            <a:ext cx="195300" cy="25199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7a1fb981ee_9_44"/>
          <p:cNvSpPr txBox="1"/>
          <p:nvPr/>
        </p:nvSpPr>
        <p:spPr>
          <a:xfrm>
            <a:off x="4397413" y="4079675"/>
            <a:ext cx="4290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latin typeface="Pacifico"/>
                <a:ea typeface="Pacifico"/>
                <a:cs typeface="Pacifico"/>
                <a:sym typeface="Pacifico"/>
              </a:rPr>
              <a:t>LÍDERES EN </a:t>
            </a:r>
            <a:endParaRPr b="1" sz="2400">
              <a:latin typeface="Pacifico"/>
              <a:ea typeface="Pacifico"/>
              <a:cs typeface="Pacifico"/>
              <a:sym typeface="Pacifico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latin typeface="Pacifico"/>
                <a:ea typeface="Pacifico"/>
                <a:cs typeface="Pacifico"/>
                <a:sym typeface="Pacifico"/>
              </a:rPr>
              <a:t>INMUEBLES</a:t>
            </a:r>
            <a:endParaRPr b="1" sz="2400"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"/>
          <p:cNvPicPr preferRelativeResize="0"/>
          <p:nvPr/>
        </p:nvPicPr>
        <p:blipFill rotWithShape="1">
          <a:blip r:embed="rId4">
            <a:alphaModFix amt="26000"/>
          </a:blip>
          <a:srcRect b="0" l="0" r="0" t="0"/>
          <a:stretch/>
        </p:blipFill>
        <p:spPr>
          <a:xfrm>
            <a:off x="0" y="-20775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g7a1fb981ee_2_10"/>
          <p:cNvPicPr preferRelativeResize="0"/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>
            <a:off x="0" y="0"/>
            <a:ext cx="9143999" cy="577167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g7a1fb981ee_2_10"/>
          <p:cNvSpPr txBox="1"/>
          <p:nvPr>
            <p:ph idx="1" type="body"/>
          </p:nvPr>
        </p:nvSpPr>
        <p:spPr>
          <a:xfrm>
            <a:off x="67550" y="953825"/>
            <a:ext cx="8769600" cy="76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b="1" lang="es-ES" sz="2075">
                <a:latin typeface="Impact"/>
                <a:ea typeface="Impact"/>
                <a:cs typeface="Impact"/>
                <a:sym typeface="Impact"/>
              </a:rPr>
              <a:t>¿Dificultades para encontrar la casa de tus sueños?</a:t>
            </a:r>
            <a:endParaRPr b="1" sz="2075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b="1" lang="es-ES" sz="2100">
                <a:latin typeface="Impact"/>
                <a:ea typeface="Impact"/>
                <a:cs typeface="Impact"/>
                <a:sym typeface="Impact"/>
              </a:rPr>
              <a:t>¿</a:t>
            </a:r>
            <a:r>
              <a:rPr b="1" lang="es-ES" sz="2100">
                <a:latin typeface="Impact"/>
                <a:ea typeface="Impact"/>
                <a:cs typeface="Impact"/>
                <a:sym typeface="Impact"/>
              </a:rPr>
              <a:t>No cuentas con tiempo de asistir a ferias inmobiliarias presenciales?</a:t>
            </a:r>
            <a:endParaRPr b="1" sz="2100">
              <a:latin typeface="Impact"/>
              <a:ea typeface="Impact"/>
              <a:cs typeface="Impact"/>
              <a:sym typeface="Impact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b="1" sz="975">
              <a:latin typeface="Impact"/>
              <a:ea typeface="Impact"/>
              <a:cs typeface="Impact"/>
              <a:sym typeface="Impact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b="1" sz="975">
              <a:latin typeface="Impact"/>
              <a:ea typeface="Impact"/>
              <a:cs typeface="Impact"/>
              <a:sym typeface="Impact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b="1" sz="975">
              <a:latin typeface="Impact"/>
              <a:ea typeface="Impact"/>
              <a:cs typeface="Impact"/>
              <a:sym typeface="Impact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b="1" sz="975">
              <a:latin typeface="Impact"/>
              <a:ea typeface="Impact"/>
              <a:cs typeface="Impact"/>
              <a:sym typeface="Impact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b="1" sz="975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1" name="Google Shape;91;g7a1fb981ee_2_10"/>
          <p:cNvSpPr txBox="1"/>
          <p:nvPr/>
        </p:nvSpPr>
        <p:spPr>
          <a:xfrm>
            <a:off x="2953123" y="4393075"/>
            <a:ext cx="6098100" cy="12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26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Seguro encontrarás el hogar de tus sueños que se adapte a tu presupuesto.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92" name="Google Shape;92;g7a1fb981ee_2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955" y="1779825"/>
            <a:ext cx="3966700" cy="386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7a1fb981ee_6_12"/>
          <p:cNvPicPr preferRelativeResize="0"/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>
            <a:off x="0" y="0"/>
            <a:ext cx="9143999" cy="57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7a1fb981ee_6_12"/>
          <p:cNvSpPr txBox="1"/>
          <p:nvPr>
            <p:ph type="title"/>
          </p:nvPr>
        </p:nvSpPr>
        <p:spPr>
          <a:xfrm>
            <a:off x="3829575" y="115250"/>
            <a:ext cx="7291800" cy="1056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latin typeface="Impact"/>
                <a:ea typeface="Impact"/>
                <a:cs typeface="Impact"/>
                <a:sym typeface="Impact"/>
              </a:rPr>
              <a:t>Integrantes</a:t>
            </a:r>
            <a:endParaRPr b="1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99" name="Google Shape;99;g7a1fb981ee_6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825" y="1547900"/>
            <a:ext cx="2947576" cy="1965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0">
              <a:srgbClr val="000000">
                <a:alpha val="50000"/>
              </a:srgbClr>
            </a:outerShdw>
          </a:effectLst>
        </p:spPr>
      </p:pic>
      <p:pic>
        <p:nvPicPr>
          <p:cNvPr id="100" name="Google Shape;100;g7a1fb981ee_6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7650" y="3922800"/>
            <a:ext cx="3887700" cy="1784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276225">
              <a:srgbClr val="000000">
                <a:alpha val="50000"/>
              </a:srgbClr>
            </a:outerShdw>
          </a:effectLst>
        </p:spPr>
      </p:pic>
      <p:sp>
        <p:nvSpPr>
          <p:cNvPr id="101" name="Google Shape;101;g7a1fb981ee_6_12"/>
          <p:cNvSpPr txBox="1"/>
          <p:nvPr/>
        </p:nvSpPr>
        <p:spPr>
          <a:xfrm>
            <a:off x="1280100" y="3999000"/>
            <a:ext cx="34722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Char char="➢"/>
            </a:pPr>
            <a:r>
              <a:rPr lang="es-ES" sz="1500">
                <a:latin typeface="Pacifico"/>
                <a:ea typeface="Pacifico"/>
                <a:cs typeface="Pacifico"/>
                <a:sym typeface="Pacifico"/>
              </a:rPr>
              <a:t>Juan Pablo Oquendo Hincapie</a:t>
            </a:r>
            <a:endParaRPr sz="1500">
              <a:latin typeface="Pacifico"/>
              <a:ea typeface="Pacifico"/>
              <a:cs typeface="Pacifico"/>
              <a:sym typeface="Pacific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Char char="➢"/>
            </a:pPr>
            <a:r>
              <a:rPr lang="es-ES" sz="1500">
                <a:latin typeface="Pacifico"/>
                <a:ea typeface="Pacifico"/>
                <a:cs typeface="Pacifico"/>
                <a:sym typeface="Pacifico"/>
              </a:rPr>
              <a:t>Santiago Quintero Valencia</a:t>
            </a:r>
            <a:endParaRPr sz="1500">
              <a:latin typeface="Pacifico"/>
              <a:ea typeface="Pacifico"/>
              <a:cs typeface="Pacifico"/>
              <a:sym typeface="Pacific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Char char="➢"/>
            </a:pPr>
            <a:r>
              <a:rPr lang="es-ES" sz="1500">
                <a:latin typeface="Pacifico"/>
                <a:ea typeface="Pacifico"/>
                <a:cs typeface="Pacifico"/>
                <a:sym typeface="Pacifico"/>
              </a:rPr>
              <a:t>Bolkar Leimar Ocampo Montoya</a:t>
            </a:r>
            <a:endParaRPr sz="1500">
              <a:latin typeface="Pacifico"/>
              <a:ea typeface="Pacifico"/>
              <a:cs typeface="Pacifico"/>
              <a:sym typeface="Pacific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Char char="➢"/>
            </a:pPr>
            <a:r>
              <a:rPr lang="es-ES" sz="1500">
                <a:latin typeface="Pacifico"/>
                <a:ea typeface="Pacifico"/>
                <a:cs typeface="Pacifico"/>
                <a:sym typeface="Pacifico"/>
              </a:rPr>
              <a:t>Faiber Salazar Ruiz</a:t>
            </a:r>
            <a:endParaRPr sz="1500">
              <a:latin typeface="Pacifico"/>
              <a:ea typeface="Pacifico"/>
              <a:cs typeface="Pacifico"/>
              <a:sym typeface="Pacific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Char char="➢"/>
            </a:pPr>
            <a:r>
              <a:rPr lang="es-ES" sz="1500">
                <a:latin typeface="Pacifico"/>
                <a:ea typeface="Pacifico"/>
                <a:cs typeface="Pacifico"/>
                <a:sym typeface="Pacifico"/>
              </a:rPr>
              <a:t>Andres Felipe Gaviria Lora</a:t>
            </a:r>
            <a:endParaRPr sz="1500">
              <a:latin typeface="Pacifico"/>
              <a:ea typeface="Pacifico"/>
              <a:cs typeface="Pacifico"/>
              <a:sym typeface="Pacific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Char char="➢"/>
            </a:pPr>
            <a:r>
              <a:rPr lang="es-ES" sz="1500">
                <a:latin typeface="Pacifico"/>
                <a:ea typeface="Pacifico"/>
                <a:cs typeface="Pacifico"/>
                <a:sym typeface="Pacifico"/>
              </a:rPr>
              <a:t>Juan Sebastian Ortiz Salazar</a:t>
            </a:r>
            <a:endParaRPr sz="1500">
              <a:latin typeface="Pacifico"/>
              <a:ea typeface="Pacifico"/>
              <a:cs typeface="Pacifico"/>
              <a:sym typeface="Pacific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Char char="➢"/>
            </a:pPr>
            <a:r>
              <a:rPr lang="es-ES" sz="1500">
                <a:latin typeface="Pacifico"/>
                <a:ea typeface="Pacifico"/>
                <a:cs typeface="Pacifico"/>
                <a:sym typeface="Pacifico"/>
              </a:rPr>
              <a:t>José David Rueda Torres</a:t>
            </a:r>
            <a:endParaRPr sz="1500">
              <a:latin typeface="Pacifico"/>
              <a:ea typeface="Pacifico"/>
              <a:cs typeface="Pacifico"/>
              <a:sym typeface="Pacific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acifico"/>
              <a:buChar char="○"/>
            </a:pPr>
            <a:r>
              <a:t/>
            </a:r>
            <a:endParaRPr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02" name="Google Shape;102;g7a1fb981ee_6_12"/>
          <p:cNvSpPr txBox="1"/>
          <p:nvPr/>
        </p:nvSpPr>
        <p:spPr>
          <a:xfrm>
            <a:off x="3354875" y="1650775"/>
            <a:ext cx="3269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acifico"/>
              <a:buChar char="➢"/>
            </a:pPr>
            <a:r>
              <a:rPr lang="es-ES">
                <a:latin typeface="Pacifico"/>
                <a:ea typeface="Pacifico"/>
                <a:cs typeface="Pacifico"/>
                <a:sym typeface="Pacifico"/>
              </a:rPr>
              <a:t>Daniel Fernando Robledo Mesa</a:t>
            </a:r>
            <a:endParaRPr>
              <a:latin typeface="Pacifico"/>
              <a:ea typeface="Pacifico"/>
              <a:cs typeface="Pacifico"/>
              <a:sym typeface="Pacific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acifico"/>
              <a:buChar char="➢"/>
            </a:pPr>
            <a:r>
              <a:rPr lang="es-ES">
                <a:latin typeface="Pacifico"/>
                <a:ea typeface="Pacifico"/>
                <a:cs typeface="Pacifico"/>
                <a:sym typeface="Pacifico"/>
              </a:rPr>
              <a:t>Pedro Luis Cardona Buenaventura</a:t>
            </a:r>
            <a:endParaRPr>
              <a:latin typeface="Pacifico"/>
              <a:ea typeface="Pacifico"/>
              <a:cs typeface="Pacifico"/>
              <a:sym typeface="Pacific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acifico"/>
              <a:buChar char="➢"/>
            </a:pPr>
            <a:r>
              <a:rPr lang="es-ES">
                <a:latin typeface="Pacifico"/>
                <a:ea typeface="Pacifico"/>
                <a:cs typeface="Pacifico"/>
                <a:sym typeface="Pacifico"/>
              </a:rPr>
              <a:t>Juan David Fernandez Moreno</a:t>
            </a:r>
            <a:endParaRPr>
              <a:latin typeface="Pacifico"/>
              <a:ea typeface="Pacifico"/>
              <a:cs typeface="Pacifico"/>
              <a:sym typeface="Pacific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acifico"/>
              <a:buChar char="➢"/>
            </a:pPr>
            <a:r>
              <a:rPr lang="es-ES">
                <a:latin typeface="Pacifico"/>
                <a:ea typeface="Pacifico"/>
                <a:cs typeface="Pacifico"/>
                <a:sym typeface="Pacifico"/>
              </a:rPr>
              <a:t>Sebastián Beltrán Arenas </a:t>
            </a:r>
            <a:endParaRPr>
              <a:latin typeface="Pacifico"/>
              <a:ea typeface="Pacifico"/>
              <a:cs typeface="Pacifico"/>
              <a:sym typeface="Pacific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acifico"/>
              <a:buChar char="➢"/>
            </a:pPr>
            <a:r>
              <a:rPr lang="es-ES">
                <a:latin typeface="Pacifico"/>
                <a:ea typeface="Pacifico"/>
                <a:cs typeface="Pacifico"/>
                <a:sym typeface="Pacifico"/>
              </a:rPr>
              <a:t>Nelson David Aristizabal</a:t>
            </a:r>
            <a:endParaRPr>
              <a:latin typeface="Pacifico"/>
              <a:ea typeface="Pacifico"/>
              <a:cs typeface="Pacifico"/>
              <a:sym typeface="Pacific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acifico"/>
              <a:buChar char="➢"/>
            </a:pPr>
            <a:r>
              <a:rPr lang="es-ES">
                <a:latin typeface="Pacifico"/>
                <a:ea typeface="Pacifico"/>
                <a:cs typeface="Pacifico"/>
                <a:sym typeface="Pacifico"/>
              </a:rPr>
              <a:t>Cristian Jaramillo Herrera</a:t>
            </a:r>
            <a:endParaRPr>
              <a:latin typeface="Pacifico"/>
              <a:ea typeface="Pacifico"/>
              <a:cs typeface="Pacifico"/>
              <a:sym typeface="Pacific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acifico"/>
              <a:buChar char="➢"/>
            </a:pPr>
            <a:r>
              <a:rPr lang="es-ES">
                <a:latin typeface="Pacifico"/>
                <a:ea typeface="Pacifico"/>
                <a:cs typeface="Pacifico"/>
                <a:sym typeface="Pacifico"/>
              </a:rPr>
              <a:t>Yinier Ramírez Barahona</a:t>
            </a:r>
            <a:endParaRPr>
              <a:latin typeface="Pacifico"/>
              <a:ea typeface="Pacifico"/>
              <a:cs typeface="Pacifico"/>
              <a:sym typeface="Pacific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acifico"/>
              <a:buChar char="➢"/>
            </a:pPr>
            <a:r>
              <a:rPr lang="es-ES">
                <a:latin typeface="Pacifico"/>
                <a:ea typeface="Pacifico"/>
                <a:cs typeface="Pacifico"/>
                <a:sym typeface="Pacifico"/>
              </a:rPr>
              <a:t>Luisa Fernanda Vivas Mejia</a:t>
            </a:r>
            <a:endParaRPr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g7a1fb981ee_4_6"/>
          <p:cNvPicPr preferRelativeResize="0"/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>
            <a:off x="0" y="0"/>
            <a:ext cx="9143999" cy="57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7a1fb981ee_4_6"/>
          <p:cNvSpPr txBox="1"/>
          <p:nvPr>
            <p:ph idx="1" type="body"/>
          </p:nvPr>
        </p:nvSpPr>
        <p:spPr>
          <a:xfrm>
            <a:off x="792525" y="2021325"/>
            <a:ext cx="1511100" cy="5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3000">
                <a:latin typeface="Pacifico"/>
                <a:ea typeface="Pacifico"/>
                <a:cs typeface="Pacifico"/>
                <a:sym typeface="Pacifico"/>
              </a:rPr>
              <a:t>Tiempo</a:t>
            </a:r>
            <a:endParaRPr sz="30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09" name="Google Shape;109;g7a1fb981ee_4_6"/>
          <p:cNvSpPr txBox="1"/>
          <p:nvPr>
            <p:ph type="title"/>
          </p:nvPr>
        </p:nvSpPr>
        <p:spPr>
          <a:xfrm>
            <a:off x="628650" y="812925"/>
            <a:ext cx="7886700" cy="1056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Impact"/>
                <a:ea typeface="Impact"/>
                <a:cs typeface="Impact"/>
                <a:sym typeface="Impact"/>
              </a:rPr>
              <a:t>Problema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0" name="Google Shape;110;g7a1fb981ee_4_6"/>
          <p:cNvSpPr txBox="1"/>
          <p:nvPr/>
        </p:nvSpPr>
        <p:spPr>
          <a:xfrm>
            <a:off x="5819275" y="2044725"/>
            <a:ext cx="321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latin typeface="Pacifico"/>
                <a:ea typeface="Pacifico"/>
                <a:cs typeface="Pacifico"/>
                <a:sym typeface="Pacifico"/>
              </a:rPr>
              <a:t>Actividad</a:t>
            </a:r>
            <a:r>
              <a:rPr lang="es-ES" sz="2800">
                <a:latin typeface="Pacifico"/>
                <a:ea typeface="Pacifico"/>
                <a:cs typeface="Pacifico"/>
                <a:sym typeface="Pacifico"/>
              </a:rPr>
              <a:t> repetitiva</a:t>
            </a:r>
            <a:endParaRPr sz="2800"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111" name="Google Shape;111;g7a1fb981ee_4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060337" y="2620712"/>
            <a:ext cx="2631575" cy="254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7a1fb981ee_4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000" y="2424225"/>
            <a:ext cx="2447750" cy="24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7a1fb981ee_4_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22054" y="1816125"/>
            <a:ext cx="2398370" cy="335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7a1fb981ee_4_6"/>
          <p:cNvSpPr txBox="1"/>
          <p:nvPr>
            <p:ph idx="1" type="body"/>
          </p:nvPr>
        </p:nvSpPr>
        <p:spPr>
          <a:xfrm>
            <a:off x="3641900" y="4687300"/>
            <a:ext cx="1348200" cy="5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3000">
                <a:latin typeface="Pacifico"/>
                <a:ea typeface="Pacifico"/>
                <a:cs typeface="Pacifico"/>
                <a:sym typeface="Pacifico"/>
              </a:rPr>
              <a:t>Dinero</a:t>
            </a:r>
            <a:endParaRPr sz="3000"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g7a1fb981ee_2_16"/>
          <p:cNvPicPr preferRelativeResize="0"/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>
            <a:off x="0" y="0"/>
            <a:ext cx="9143999" cy="576092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7a1fb981ee_2_16"/>
          <p:cNvSpPr txBox="1"/>
          <p:nvPr>
            <p:ph type="title"/>
          </p:nvPr>
        </p:nvSpPr>
        <p:spPr>
          <a:xfrm>
            <a:off x="2782325" y="1089050"/>
            <a:ext cx="3269100" cy="744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Ventajas</a:t>
            </a:r>
            <a:endParaRPr b="1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21" name="Google Shape;121;g7a1fb981ee_2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875" y="1797100"/>
            <a:ext cx="2618299" cy="1795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7a1fb981ee_2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0050" y="2582200"/>
            <a:ext cx="2798450" cy="22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7a1fb981ee_2_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2342" y="3352850"/>
            <a:ext cx="2618308" cy="231707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7a1fb981ee_2_16"/>
          <p:cNvSpPr txBox="1"/>
          <p:nvPr/>
        </p:nvSpPr>
        <p:spPr>
          <a:xfrm>
            <a:off x="3684563" y="2213225"/>
            <a:ext cx="192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latin typeface="Pacifico"/>
                <a:ea typeface="Pacifico"/>
                <a:cs typeface="Pacifico"/>
                <a:sym typeface="Pacifico"/>
              </a:rPr>
              <a:t>Filtro Por Radio</a:t>
            </a:r>
            <a:endParaRPr b="1" sz="18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25" name="Google Shape;125;g7a1fb981ee_2_16"/>
          <p:cNvSpPr txBox="1"/>
          <p:nvPr/>
        </p:nvSpPr>
        <p:spPr>
          <a:xfrm>
            <a:off x="6412350" y="2971975"/>
            <a:ext cx="2588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700">
                <a:latin typeface="Pacifico"/>
                <a:ea typeface="Pacifico"/>
                <a:cs typeface="Pacifico"/>
                <a:sym typeface="Pacifico"/>
              </a:rPr>
              <a:t>Localizaciones Preferidas</a:t>
            </a:r>
            <a:endParaRPr b="1" sz="17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26" name="Google Shape;126;g7a1fb981ee_2_16"/>
          <p:cNvSpPr txBox="1"/>
          <p:nvPr/>
        </p:nvSpPr>
        <p:spPr>
          <a:xfrm>
            <a:off x="238425" y="1371638"/>
            <a:ext cx="243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latin typeface="Pacifico"/>
                <a:ea typeface="Pacifico"/>
                <a:cs typeface="Pacifico"/>
                <a:sym typeface="Pacifico"/>
              </a:rPr>
              <a:t>Información</a:t>
            </a:r>
            <a:r>
              <a:rPr b="1" lang="es-ES" sz="1800">
                <a:latin typeface="Pacifico"/>
                <a:ea typeface="Pacifico"/>
                <a:cs typeface="Pacifico"/>
                <a:sym typeface="Pacifico"/>
              </a:rPr>
              <a:t> De </a:t>
            </a:r>
            <a:r>
              <a:rPr b="1" lang="es-ES" sz="1800">
                <a:latin typeface="Pacifico"/>
                <a:ea typeface="Pacifico"/>
                <a:cs typeface="Pacifico"/>
                <a:sym typeface="Pacifico"/>
              </a:rPr>
              <a:t>Interés</a:t>
            </a:r>
            <a:endParaRPr b="1" sz="1800"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g7a1fb981ee_4_19"/>
          <p:cNvPicPr preferRelativeResize="0"/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>
            <a:off x="0" y="0"/>
            <a:ext cx="9143999" cy="57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7a1fb981ee_4_19"/>
          <p:cNvSpPr txBox="1"/>
          <p:nvPr>
            <p:ph type="title"/>
          </p:nvPr>
        </p:nvSpPr>
        <p:spPr>
          <a:xfrm>
            <a:off x="723550" y="779500"/>
            <a:ext cx="7886700" cy="1056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Impact"/>
                <a:ea typeface="Impact"/>
                <a:cs typeface="Impact"/>
                <a:sym typeface="Impact"/>
              </a:rPr>
              <a:t>Solución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33" name="Google Shape;133;g7a1fb981ee_4_19"/>
          <p:cNvSpPr txBox="1"/>
          <p:nvPr/>
        </p:nvSpPr>
        <p:spPr>
          <a:xfrm>
            <a:off x="2381100" y="1833225"/>
            <a:ext cx="6987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4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Aplicativo web que compara los precios de inmuebles</a:t>
            </a:r>
            <a:endParaRPr sz="27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34" name="Google Shape;134;g7a1fb981ee_4_19"/>
          <p:cNvSpPr txBox="1"/>
          <p:nvPr/>
        </p:nvSpPr>
        <p:spPr>
          <a:xfrm>
            <a:off x="4361700" y="5028675"/>
            <a:ext cx="35925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400">
                <a:latin typeface="Pacifico"/>
                <a:ea typeface="Pacifico"/>
                <a:cs typeface="Pacifico"/>
                <a:sym typeface="Pacifico"/>
              </a:rPr>
              <a:t>Toda la info en un solo sitio</a:t>
            </a:r>
            <a:endParaRPr sz="2400"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g7a1fb981ee_4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1296">
            <a:off x="362566" y="3017683"/>
            <a:ext cx="3477071" cy="1955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7a1fb981ee_4_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404648">
            <a:off x="3527535" y="4846785"/>
            <a:ext cx="830130" cy="83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7a1fb981ee_4_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853336">
            <a:off x="1273413" y="1547821"/>
            <a:ext cx="1089398" cy="1089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7a1fb981ee_4_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3225" y="2621100"/>
            <a:ext cx="3299575" cy="256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g7a1fb981ee_9_9"/>
          <p:cNvPicPr preferRelativeResize="0"/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>
            <a:off x="0" y="0"/>
            <a:ext cx="9143999" cy="57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7a1fb981ee_9_9"/>
          <p:cNvSpPr txBox="1"/>
          <p:nvPr>
            <p:ph type="title"/>
          </p:nvPr>
        </p:nvSpPr>
        <p:spPr>
          <a:xfrm>
            <a:off x="263525" y="870175"/>
            <a:ext cx="7886700" cy="1056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latin typeface="Impact"/>
                <a:ea typeface="Impact"/>
                <a:cs typeface="Impact"/>
                <a:sym typeface="Impact"/>
              </a:rPr>
              <a:t>Nuestra Aplicación</a:t>
            </a:r>
            <a:endParaRPr b="1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45" name="Google Shape;145;g7a1fb981ee_9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3424" y="2055550"/>
            <a:ext cx="2377825" cy="2377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209550">
              <a:srgbClr val="000000">
                <a:alpha val="50000"/>
              </a:srgbClr>
            </a:outerShdw>
          </a:effectLst>
        </p:spPr>
      </p:pic>
      <p:sp>
        <p:nvSpPr>
          <p:cNvPr id="146" name="Google Shape;146;g7a1fb981ee_9_9"/>
          <p:cNvSpPr txBox="1"/>
          <p:nvPr/>
        </p:nvSpPr>
        <p:spPr>
          <a:xfrm>
            <a:off x="5466925" y="4138975"/>
            <a:ext cx="28605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latin typeface="Pacifico"/>
                <a:ea typeface="Pacifico"/>
                <a:cs typeface="Pacifico"/>
                <a:sym typeface="Pacifico"/>
              </a:rPr>
              <a:t>B</a:t>
            </a:r>
            <a:r>
              <a:rPr lang="es-ES" sz="2400">
                <a:latin typeface="Pacifico"/>
                <a:ea typeface="Pacifico"/>
                <a:cs typeface="Pacifico"/>
                <a:sym typeface="Pacifico"/>
              </a:rPr>
              <a:t>usca, analiza clasifica y sugiere</a:t>
            </a:r>
            <a:endParaRPr sz="2400"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147" name="Google Shape;147;g7a1fb981ee_9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450" y="1677050"/>
            <a:ext cx="3963075" cy="396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g7a1fb981ee_9_15"/>
          <p:cNvPicPr preferRelativeResize="0"/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>
            <a:off x="0" y="0"/>
            <a:ext cx="9143999" cy="57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7a1fb981ee_9_15"/>
          <p:cNvSpPr txBox="1"/>
          <p:nvPr>
            <p:ph idx="1" type="body"/>
          </p:nvPr>
        </p:nvSpPr>
        <p:spPr>
          <a:xfrm>
            <a:off x="5199800" y="1827688"/>
            <a:ext cx="3693900" cy="383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000000"/>
                </a:solidFill>
                <a:latin typeface="Pacifico"/>
                <a:ea typeface="Pacifico"/>
                <a:cs typeface="Pacifico"/>
                <a:sym typeface="Pacifico"/>
              </a:rPr>
              <a:t>En Medellín el </a:t>
            </a:r>
            <a:endParaRPr sz="2400">
              <a:solidFill>
                <a:srgbClr val="000000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6AA84F"/>
                </a:solidFill>
                <a:latin typeface="Pacifico"/>
                <a:ea typeface="Pacifico"/>
                <a:cs typeface="Pacifico"/>
                <a:sym typeface="Pacifico"/>
              </a:rPr>
              <a:t>53,43%</a:t>
            </a:r>
            <a:endParaRPr b="1" sz="2400">
              <a:solidFill>
                <a:srgbClr val="6AA84F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000000"/>
                </a:solidFill>
                <a:latin typeface="Pacifico"/>
                <a:ea typeface="Pacifico"/>
                <a:cs typeface="Pacifico"/>
                <a:sym typeface="Pacifico"/>
              </a:rPr>
              <a:t> de los hogares tienen vivienda propia</a:t>
            </a:r>
            <a:endParaRPr sz="2400">
              <a:solidFill>
                <a:srgbClr val="000000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15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___________________</a:t>
            </a:r>
            <a:endParaRPr b="1" sz="215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000000"/>
                </a:solidFill>
                <a:latin typeface="Pacifico"/>
                <a:ea typeface="Pacifico"/>
                <a:cs typeface="Pacifico"/>
                <a:sym typeface="Pacifico"/>
              </a:rPr>
              <a:t>Censo poblacional</a:t>
            </a:r>
            <a:endParaRPr sz="2400">
              <a:solidFill>
                <a:srgbClr val="000000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000000"/>
                </a:solidFill>
                <a:latin typeface="Pacifico"/>
                <a:ea typeface="Pacifico"/>
                <a:cs typeface="Pacifico"/>
                <a:sym typeface="Pacifico"/>
              </a:rPr>
              <a:t> AMVA</a:t>
            </a:r>
            <a:r>
              <a:rPr lang="es-ES" sz="2400">
                <a:solidFill>
                  <a:srgbClr val="727272"/>
                </a:solidFill>
                <a:latin typeface="Pacifico"/>
                <a:ea typeface="Pacifico"/>
                <a:cs typeface="Pacifico"/>
                <a:sym typeface="Pacifico"/>
              </a:rPr>
              <a:t> </a:t>
            </a:r>
            <a:r>
              <a:rPr b="1" lang="es-ES" sz="2400">
                <a:solidFill>
                  <a:schemeClr val="accent6"/>
                </a:solidFill>
                <a:latin typeface="Pacifico"/>
                <a:ea typeface="Pacifico"/>
                <a:cs typeface="Pacifico"/>
                <a:sym typeface="Pacifico"/>
              </a:rPr>
              <a:t>4’055.296</a:t>
            </a:r>
            <a:endParaRPr b="1" sz="2400">
              <a:solidFill>
                <a:schemeClr val="accent6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7a1fb981ee_9_15"/>
          <p:cNvSpPr txBox="1"/>
          <p:nvPr>
            <p:ph type="title"/>
          </p:nvPr>
        </p:nvSpPr>
        <p:spPr>
          <a:xfrm>
            <a:off x="-374675" y="856850"/>
            <a:ext cx="7886700" cy="1056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latin typeface="Impact"/>
                <a:ea typeface="Impact"/>
                <a:cs typeface="Impact"/>
                <a:sym typeface="Impact"/>
              </a:rPr>
              <a:t>Tracción y Mercado</a:t>
            </a:r>
            <a:endParaRPr b="1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55" name="Google Shape;155;g7a1fb981ee_9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176" y="1402925"/>
            <a:ext cx="4872350" cy="460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g7a1fb981ee_9_21"/>
          <p:cNvPicPr preferRelativeResize="0"/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>
            <a:off x="0" y="0"/>
            <a:ext cx="9143999" cy="57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7a1fb981ee_9_21"/>
          <p:cNvSpPr txBox="1"/>
          <p:nvPr>
            <p:ph type="title"/>
          </p:nvPr>
        </p:nvSpPr>
        <p:spPr>
          <a:xfrm>
            <a:off x="628650" y="736800"/>
            <a:ext cx="7886700" cy="106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latin typeface="Impact"/>
                <a:ea typeface="Impact"/>
                <a:cs typeface="Impact"/>
                <a:sym typeface="Impact"/>
              </a:rPr>
              <a:t>Competencia</a:t>
            </a:r>
            <a:endParaRPr b="1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62" name="Google Shape;162;g7a1fb981ee_9_21"/>
          <p:cNvSpPr txBox="1"/>
          <p:nvPr/>
        </p:nvSpPr>
        <p:spPr>
          <a:xfrm>
            <a:off x="885850" y="2101050"/>
            <a:ext cx="340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latin typeface="Pacifico"/>
                <a:ea typeface="Pacifico"/>
                <a:cs typeface="Pacifico"/>
                <a:sym typeface="Pacifico"/>
              </a:rPr>
              <a:t>¿Qué nos hace diferentes?</a:t>
            </a:r>
            <a:endParaRPr sz="2400"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163" name="Google Shape;163;g7a1fb981ee_9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725" y="2479075"/>
            <a:ext cx="2973000" cy="297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7a1fb981ee_9_21"/>
          <p:cNvSpPr txBox="1"/>
          <p:nvPr/>
        </p:nvSpPr>
        <p:spPr>
          <a:xfrm>
            <a:off x="5361500" y="2101050"/>
            <a:ext cx="279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latin typeface="Pacifico"/>
                <a:ea typeface="Pacifico"/>
                <a:cs typeface="Pacifico"/>
                <a:sym typeface="Pacifico"/>
              </a:rPr>
              <a:t>¿Por qué elegirnos?</a:t>
            </a:r>
            <a:endParaRPr sz="2400"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165" name="Google Shape;165;g7a1fb981ee_9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7213" y="2635688"/>
            <a:ext cx="2659775" cy="265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2016-07-13T19:06:06Z</dcterms:created>
  <dc:creator>Practicante comunicaciones minas</dc:creator>
</cp:coreProperties>
</file>